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Oswald Bold" charset="1" panose="00000800000000000000"/>
      <p:regular r:id="rId15"/>
    </p:embeddedFont>
    <p:embeddedFont>
      <p:font typeface="Quicksand Bold" charset="1" panose="00000800000000000000"/>
      <p:regular r:id="rId16"/>
    </p:embeddedFont>
    <p:embeddedFont>
      <p:font typeface="Quicksand Medium" charset="1" panose="00000600000000000000"/>
      <p:regular r:id="rId17"/>
    </p:embeddedFont>
    <p:embeddedFont>
      <p:font typeface="Oswald" charset="1" panose="00000500000000000000"/>
      <p:regular r:id="rId18"/>
    </p:embeddedFont>
    <p:embeddedFont>
      <p:font typeface="Open Sauce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11" Target="../media/VAGIkBKzn18.mp4" Type="http://schemas.openxmlformats.org/officeDocument/2006/relationships/video"/><Relationship Id="rId12" Target="../media/VAGIkBKzn18.mp4" Type="http://schemas.microsoft.com/office/2007/relationships/media"/><Relationship Id="rId13" Target="../media/image8.png" Type="http://schemas.openxmlformats.org/officeDocument/2006/relationships/image"/><Relationship Id="rId14" Target="../media/image9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11" Target="../media/image19.jpeg" Type="http://schemas.openxmlformats.org/officeDocument/2006/relationships/image"/><Relationship Id="rId12" Target="../media/image20.jpeg" Type="http://schemas.openxmlformats.org/officeDocument/2006/relationships/image"/><Relationship Id="rId13" Target="../media/image21.jpeg" Type="http://schemas.openxmlformats.org/officeDocument/2006/relationships/image"/><Relationship Id="rId14" Target="../media/image22.jpeg" Type="http://schemas.openxmlformats.org/officeDocument/2006/relationships/image"/><Relationship Id="rId15" Target="../media/image7.png" Type="http://schemas.openxmlformats.org/officeDocument/2006/relationships/image"/><Relationship Id="rId2" Target="../media/image15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6.jpe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png" Type="http://schemas.openxmlformats.org/officeDocument/2006/relationships/image"/><Relationship Id="rId15" Target="../media/image30.svg" Type="http://schemas.openxmlformats.org/officeDocument/2006/relationships/image"/><Relationship Id="rId16" Target="../media/image31.png" Type="http://schemas.openxmlformats.org/officeDocument/2006/relationships/image"/><Relationship Id="rId17" Target="../media/image32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11" Target="../media/image7.pn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39.png" Type="http://schemas.openxmlformats.org/officeDocument/2006/relationships/image"/><Relationship Id="rId15" Target="../media/image40.svg" Type="http://schemas.openxmlformats.org/officeDocument/2006/relationships/image"/><Relationship Id="rId16" Target="../media/image41.png" Type="http://schemas.openxmlformats.org/officeDocument/2006/relationships/image"/><Relationship Id="rId17" Target="../media/image42.svg" Type="http://schemas.openxmlformats.org/officeDocument/2006/relationships/image"/><Relationship Id="rId18" Target="../media/image43.png" Type="http://schemas.openxmlformats.org/officeDocument/2006/relationships/image"/><Relationship Id="rId19" Target="../media/image44.svg" Type="http://schemas.openxmlformats.org/officeDocument/2006/relationships/image"/><Relationship Id="rId2" Target="../media/image12.png" Type="http://schemas.openxmlformats.org/officeDocument/2006/relationships/image"/><Relationship Id="rId20" Target="../media/image45.png" Type="http://schemas.openxmlformats.org/officeDocument/2006/relationships/image"/><Relationship Id="rId21" Target="../media/image46.svg" Type="http://schemas.openxmlformats.org/officeDocument/2006/relationships/image"/><Relationship Id="rId22" Target="../media/image47.png" Type="http://schemas.openxmlformats.org/officeDocument/2006/relationships/image"/><Relationship Id="rId23" Target="../media/image48.svg" Type="http://schemas.openxmlformats.org/officeDocument/2006/relationships/image"/><Relationship Id="rId24" Target="../media/image49.png" Type="http://schemas.openxmlformats.org/officeDocument/2006/relationships/image"/><Relationship Id="rId25" Target="../media/image50.svg" Type="http://schemas.openxmlformats.org/officeDocument/2006/relationships/image"/><Relationship Id="rId26" Target="../media/image51.png" Type="http://schemas.openxmlformats.org/officeDocument/2006/relationships/image"/><Relationship Id="rId27" Target="../media/image52.svg" Type="http://schemas.openxmlformats.org/officeDocument/2006/relationships/image"/><Relationship Id="rId28" Target="../media/image53.png" Type="http://schemas.openxmlformats.org/officeDocument/2006/relationships/image"/><Relationship Id="rId29" Target="../media/image54.svg" Type="http://schemas.openxmlformats.org/officeDocument/2006/relationships/image"/><Relationship Id="rId3" Target="../media/image13.svg" Type="http://schemas.openxmlformats.org/officeDocument/2006/relationships/image"/><Relationship Id="rId30" Target="../media/image55.png" Type="http://schemas.openxmlformats.org/officeDocument/2006/relationships/image"/><Relationship Id="rId31" Target="../media/image56.svg" Type="http://schemas.openxmlformats.org/officeDocument/2006/relationships/image"/><Relationship Id="rId32" Target="../media/image57.png" Type="http://schemas.openxmlformats.org/officeDocument/2006/relationships/image"/><Relationship Id="rId33" Target="../media/image58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7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59.png" Type="http://schemas.openxmlformats.org/officeDocument/2006/relationships/image"/><Relationship Id="rId8" Target="../media/image60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png" Type="http://schemas.openxmlformats.org/officeDocument/2006/relationships/image"/><Relationship Id="rId12" Target="../media/image6.png" Type="http://schemas.openxmlformats.org/officeDocument/2006/relationships/image"/><Relationship Id="rId13" Target="../media/image7.pn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76611" y="8353252"/>
            <a:ext cx="19974273" cy="1420979"/>
            <a:chOff x="0" y="0"/>
            <a:chExt cx="5260714" cy="3742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60714" cy="374250"/>
            </a:xfrm>
            <a:custGeom>
              <a:avLst/>
              <a:gdLst/>
              <a:ahLst/>
              <a:cxnLst/>
              <a:rect r="r" b="b" t="t" l="l"/>
              <a:pathLst>
                <a:path h="374250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21691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476313"/>
            <a:ext cx="2937139" cy="1174856"/>
          </a:xfrm>
          <a:custGeom>
            <a:avLst/>
            <a:gdLst/>
            <a:ahLst/>
            <a:cxnLst/>
            <a:rect r="r" b="b" t="t" l="l"/>
            <a:pathLst>
              <a:path h="1174856" w="2937139">
                <a:moveTo>
                  <a:pt x="0" y="0"/>
                </a:moveTo>
                <a:lnTo>
                  <a:pt x="2937139" y="0"/>
                </a:lnTo>
                <a:lnTo>
                  <a:pt x="2937139" y="1174856"/>
                </a:lnTo>
                <a:lnTo>
                  <a:pt x="0" y="1174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65839" y="8544306"/>
            <a:ext cx="631155" cy="1106863"/>
          </a:xfrm>
          <a:custGeom>
            <a:avLst/>
            <a:gdLst/>
            <a:ahLst/>
            <a:cxnLst/>
            <a:rect r="r" b="b" t="t" l="l"/>
            <a:pathLst>
              <a:path h="1106863" w="631155">
                <a:moveTo>
                  <a:pt x="0" y="0"/>
                </a:moveTo>
                <a:lnTo>
                  <a:pt x="631156" y="0"/>
                </a:lnTo>
                <a:lnTo>
                  <a:pt x="631156" y="1106863"/>
                </a:lnTo>
                <a:lnTo>
                  <a:pt x="0" y="11068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94920" y="8476313"/>
            <a:ext cx="3670836" cy="1105839"/>
          </a:xfrm>
          <a:custGeom>
            <a:avLst/>
            <a:gdLst/>
            <a:ahLst/>
            <a:cxnLst/>
            <a:rect r="r" b="b" t="t" l="l"/>
            <a:pathLst>
              <a:path h="1105839" w="3670836">
                <a:moveTo>
                  <a:pt x="0" y="0"/>
                </a:moveTo>
                <a:lnTo>
                  <a:pt x="3670836" y="0"/>
                </a:lnTo>
                <a:lnTo>
                  <a:pt x="3670836" y="1105840"/>
                </a:lnTo>
                <a:lnTo>
                  <a:pt x="0" y="11058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97270" y="4428874"/>
            <a:ext cx="13060039" cy="1178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1"/>
              </a:lnSpc>
            </a:pPr>
            <a:r>
              <a:rPr lang="en-US" sz="8700">
                <a:solidFill>
                  <a:srgbClr val="0F2C33"/>
                </a:solidFill>
                <a:latin typeface="Oswald Bold"/>
              </a:rPr>
              <a:t>MASTER THESIS DISCUSSION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222266" y="8708163"/>
            <a:ext cx="4947177" cy="711157"/>
          </a:xfrm>
          <a:custGeom>
            <a:avLst/>
            <a:gdLst/>
            <a:ahLst/>
            <a:cxnLst/>
            <a:rect r="r" b="b" t="t" l="l"/>
            <a:pathLst>
              <a:path h="711157" w="4947177">
                <a:moveTo>
                  <a:pt x="0" y="0"/>
                </a:moveTo>
                <a:lnTo>
                  <a:pt x="4947177" y="0"/>
                </a:lnTo>
                <a:lnTo>
                  <a:pt x="4947177" y="711156"/>
                </a:lnTo>
                <a:lnTo>
                  <a:pt x="0" y="7111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29776" y="5559699"/>
            <a:ext cx="10228448" cy="438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4"/>
              </a:lnSpc>
            </a:pPr>
            <a:r>
              <a:rPr lang="en-US" sz="2603">
                <a:solidFill>
                  <a:srgbClr val="0F2C33"/>
                </a:solidFill>
                <a:latin typeface="Quicksand Bold"/>
              </a:rPr>
              <a:t>Part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23485" y="9745655"/>
            <a:ext cx="1964515" cy="46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4"/>
              </a:lnSpc>
            </a:pPr>
            <a:r>
              <a:rPr lang="en-US" sz="1374">
                <a:solidFill>
                  <a:srgbClr val="0F2C33"/>
                </a:solidFill>
                <a:latin typeface="Quicksand Bold"/>
              </a:rPr>
              <a:t>19/06/2024 </a:t>
            </a:r>
          </a:p>
          <a:p>
            <a:pPr algn="ctr">
              <a:lnSpc>
                <a:spcPts val="1924"/>
              </a:lnSpc>
            </a:pPr>
            <a:r>
              <a:rPr lang="en-US" sz="1374">
                <a:solidFill>
                  <a:srgbClr val="0F2C33"/>
                </a:solidFill>
                <a:latin typeface="Quicksand Bold"/>
              </a:rPr>
              <a:t>12:15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996118" cy="10954000"/>
            <a:chOff x="0" y="0"/>
            <a:chExt cx="1052475" cy="2885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2475" cy="2885004"/>
            </a:xfrm>
            <a:custGeom>
              <a:avLst/>
              <a:gdLst/>
              <a:ahLst/>
              <a:cxnLst/>
              <a:rect r="r" b="b" t="t" l="l"/>
              <a:pathLst>
                <a:path h="2885004" w="1052475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0" y="1510628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0" y="3394941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5731652" y="169804"/>
            <a:ext cx="2199728" cy="2115739"/>
          </a:xfrm>
          <a:custGeom>
            <a:avLst/>
            <a:gdLst/>
            <a:ahLst/>
            <a:cxnLst/>
            <a:rect r="r" b="b" t="t" l="l"/>
            <a:pathLst>
              <a:path h="2115739" w="2199728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514350" y="-1543050"/>
            <a:ext cx="4510468" cy="3086100"/>
            <a:chOff x="0" y="0"/>
            <a:chExt cx="1187942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87942" cy="812800"/>
            </a:xfrm>
            <a:custGeom>
              <a:avLst/>
              <a:gdLst/>
              <a:ahLst/>
              <a:cxnLst/>
              <a:rect r="r" b="b" t="t" l="l"/>
              <a:pathLst>
                <a:path h="812800" w="1187942">
                  <a:moveTo>
                    <a:pt x="0" y="0"/>
                  </a:moveTo>
                  <a:lnTo>
                    <a:pt x="1187942" y="0"/>
                  </a:lnTo>
                  <a:lnTo>
                    <a:pt x="11879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F2C3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87942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731652" y="7610965"/>
            <a:ext cx="3657600" cy="928434"/>
          </a:xfrm>
          <a:custGeom>
            <a:avLst/>
            <a:gdLst/>
            <a:ahLst/>
            <a:cxnLst/>
            <a:rect r="r" b="b" t="t" l="l"/>
            <a:pathLst>
              <a:path h="928434" w="3657600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0">
            <a:off x="4458759" y="6756331"/>
            <a:ext cx="1856920" cy="1786019"/>
          </a:xfrm>
          <a:custGeom>
            <a:avLst/>
            <a:gdLst/>
            <a:ahLst/>
            <a:cxnLst/>
            <a:rect r="r" b="b" t="t" l="l"/>
            <a:pathLst>
              <a:path h="1786019" w="1856920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140914" y="955859"/>
            <a:ext cx="855204" cy="886507"/>
          </a:xfrm>
          <a:custGeom>
            <a:avLst/>
            <a:gdLst/>
            <a:ahLst/>
            <a:cxnLst/>
            <a:rect r="r" b="b" t="t" l="l"/>
            <a:pathLst>
              <a:path h="886507" w="855204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14350" y="2242416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BACKGROUND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8588" y="4041822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PROBLEM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87219" y="2006778"/>
            <a:ext cx="10976665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F2C33"/>
                </a:solidFill>
                <a:latin typeface="Quicksand Medium"/>
              </a:rPr>
              <a:t>Studying full time master in computer science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4350" y="5841228"/>
            <a:ext cx="348176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MAIN TASK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14350" y="504825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INTRODUCTION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68588" y="7725541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NEXT STEP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387219" y="3122342"/>
            <a:ext cx="10976665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F2C33"/>
                </a:solidFill>
                <a:latin typeface="Quicksand Medium"/>
              </a:rPr>
              <a:t>Prior experience in object detection and machine learning practices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387219" y="4325032"/>
            <a:ext cx="10976665" cy="197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F2C33"/>
                </a:solidFill>
                <a:latin typeface="Quicksand Medium"/>
              </a:rPr>
              <a:t>Participation in related projects: BlendEd Mobility by Erasmus+, Data Science Seminar by ISG chair; Uni Siegen, and at work place (Technologie-Institut für Metall und Engineering GmbH)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-585022" y="8770950"/>
            <a:ext cx="19974273" cy="1420979"/>
            <a:chOff x="0" y="0"/>
            <a:chExt cx="5260714" cy="3742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260714" cy="374250"/>
            </a:xfrm>
            <a:custGeom>
              <a:avLst/>
              <a:gdLst/>
              <a:ahLst/>
              <a:cxnLst/>
              <a:rect r="r" b="b" t="t" l="l"/>
              <a:pathLst>
                <a:path h="374250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020289" y="8894012"/>
            <a:ext cx="2937139" cy="1174856"/>
          </a:xfrm>
          <a:custGeom>
            <a:avLst/>
            <a:gdLst/>
            <a:ahLst/>
            <a:cxnLst/>
            <a:rect r="r" b="b" t="t" l="l"/>
            <a:pathLst>
              <a:path h="1174856" w="2937139">
                <a:moveTo>
                  <a:pt x="0" y="0"/>
                </a:moveTo>
                <a:lnTo>
                  <a:pt x="2937139" y="0"/>
                </a:lnTo>
                <a:lnTo>
                  <a:pt x="2937139" y="1174855"/>
                </a:lnTo>
                <a:lnTo>
                  <a:pt x="0" y="11748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3957428" y="8962004"/>
            <a:ext cx="631155" cy="1106863"/>
          </a:xfrm>
          <a:custGeom>
            <a:avLst/>
            <a:gdLst/>
            <a:ahLst/>
            <a:cxnLst/>
            <a:rect r="r" b="b" t="t" l="l"/>
            <a:pathLst>
              <a:path h="1106863" w="631155">
                <a:moveTo>
                  <a:pt x="0" y="0"/>
                </a:moveTo>
                <a:lnTo>
                  <a:pt x="631156" y="0"/>
                </a:lnTo>
                <a:lnTo>
                  <a:pt x="631156" y="1106863"/>
                </a:lnTo>
                <a:lnTo>
                  <a:pt x="0" y="11068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786509" y="8894012"/>
            <a:ext cx="3670836" cy="1105839"/>
          </a:xfrm>
          <a:custGeom>
            <a:avLst/>
            <a:gdLst/>
            <a:ahLst/>
            <a:cxnLst/>
            <a:rect r="r" b="b" t="t" l="l"/>
            <a:pathLst>
              <a:path h="1105839" w="3670836">
                <a:moveTo>
                  <a:pt x="0" y="0"/>
                </a:moveTo>
                <a:lnTo>
                  <a:pt x="3670836" y="0"/>
                </a:lnTo>
                <a:lnTo>
                  <a:pt x="3670836" y="1105839"/>
                </a:lnTo>
                <a:lnTo>
                  <a:pt x="0" y="1105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3140067" y="9159857"/>
            <a:ext cx="4947177" cy="711157"/>
          </a:xfrm>
          <a:custGeom>
            <a:avLst/>
            <a:gdLst/>
            <a:ahLst/>
            <a:cxnLst/>
            <a:rect r="r" b="b" t="t" l="l"/>
            <a:pathLst>
              <a:path h="711157" w="4947177">
                <a:moveTo>
                  <a:pt x="0" y="0"/>
                </a:moveTo>
                <a:lnTo>
                  <a:pt x="4947176" y="0"/>
                </a:lnTo>
                <a:lnTo>
                  <a:pt x="4947176" y="711157"/>
                </a:lnTo>
                <a:lnTo>
                  <a:pt x="0" y="7111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996118" cy="10954000"/>
            <a:chOff x="0" y="0"/>
            <a:chExt cx="1052475" cy="2885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2475" cy="2885004"/>
            </a:xfrm>
            <a:custGeom>
              <a:avLst/>
              <a:gdLst/>
              <a:ahLst/>
              <a:cxnLst/>
              <a:rect r="r" b="b" t="t" l="l"/>
              <a:pathLst>
                <a:path h="2885004" w="1052475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0" y="1510628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-514350" y="1529678"/>
            <a:ext cx="4510468" cy="1884312"/>
            <a:chOff x="0" y="0"/>
            <a:chExt cx="1187942" cy="496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87942" cy="496280"/>
            </a:xfrm>
            <a:custGeom>
              <a:avLst/>
              <a:gdLst/>
              <a:ahLst/>
              <a:cxnLst/>
              <a:rect r="r" b="b" t="t" l="l"/>
              <a:pathLst>
                <a:path h="496280" w="1187942">
                  <a:moveTo>
                    <a:pt x="0" y="0"/>
                  </a:moveTo>
                  <a:lnTo>
                    <a:pt x="1187942" y="0"/>
                  </a:lnTo>
                  <a:lnTo>
                    <a:pt x="1187942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87942" cy="534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0" y="3394941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5731652" y="169804"/>
            <a:ext cx="2199728" cy="2115739"/>
          </a:xfrm>
          <a:custGeom>
            <a:avLst/>
            <a:gdLst/>
            <a:ahLst/>
            <a:cxnLst/>
            <a:rect r="r" b="b" t="t" l="l"/>
            <a:pathLst>
              <a:path h="2115739" w="2199728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731652" y="7610965"/>
            <a:ext cx="3657600" cy="928434"/>
          </a:xfrm>
          <a:custGeom>
            <a:avLst/>
            <a:gdLst/>
            <a:ahLst/>
            <a:cxnLst/>
            <a:rect r="r" b="b" t="t" l="l"/>
            <a:pathLst>
              <a:path h="928434" w="3657600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0">
            <a:off x="4458759" y="6756331"/>
            <a:ext cx="1856920" cy="1786019"/>
          </a:xfrm>
          <a:custGeom>
            <a:avLst/>
            <a:gdLst/>
            <a:ahLst/>
            <a:cxnLst/>
            <a:rect r="r" b="b" t="t" l="l"/>
            <a:pathLst>
              <a:path h="1786019" w="1856920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68588" y="2118591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BACKGROUND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8588" y="4041822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PROBLEM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4350" y="5926953"/>
            <a:ext cx="394440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MAIN TASK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4350" y="504825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INTRODUCTION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8588" y="7706491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NEXT STEP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14350" y="9207873"/>
            <a:ext cx="172593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Presentation by Ketut Susilo | Business Marketing | 2029 | Borcelle University 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3088291" y="2489384"/>
            <a:ext cx="855204" cy="886507"/>
          </a:xfrm>
          <a:custGeom>
            <a:avLst/>
            <a:gdLst/>
            <a:ahLst/>
            <a:cxnLst/>
            <a:rect r="r" b="b" t="t" l="l"/>
            <a:pathLst>
              <a:path h="886507" w="855204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-585022" y="8866021"/>
            <a:ext cx="19974273" cy="1420979"/>
            <a:chOff x="0" y="0"/>
            <a:chExt cx="5260714" cy="3742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260714" cy="374250"/>
            </a:xfrm>
            <a:custGeom>
              <a:avLst/>
              <a:gdLst/>
              <a:ahLst/>
              <a:cxnLst/>
              <a:rect r="r" b="b" t="t" l="l"/>
              <a:pathLst>
                <a:path h="374250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020289" y="8989083"/>
            <a:ext cx="2937139" cy="1174856"/>
          </a:xfrm>
          <a:custGeom>
            <a:avLst/>
            <a:gdLst/>
            <a:ahLst/>
            <a:cxnLst/>
            <a:rect r="r" b="b" t="t" l="l"/>
            <a:pathLst>
              <a:path h="1174856" w="2937139">
                <a:moveTo>
                  <a:pt x="0" y="0"/>
                </a:moveTo>
                <a:lnTo>
                  <a:pt x="2937139" y="0"/>
                </a:lnTo>
                <a:lnTo>
                  <a:pt x="2937139" y="1174856"/>
                </a:lnTo>
                <a:lnTo>
                  <a:pt x="0" y="11748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957428" y="9057075"/>
            <a:ext cx="631155" cy="1106863"/>
          </a:xfrm>
          <a:custGeom>
            <a:avLst/>
            <a:gdLst/>
            <a:ahLst/>
            <a:cxnLst/>
            <a:rect r="r" b="b" t="t" l="l"/>
            <a:pathLst>
              <a:path h="1106863" w="631155">
                <a:moveTo>
                  <a:pt x="0" y="0"/>
                </a:moveTo>
                <a:lnTo>
                  <a:pt x="631156" y="0"/>
                </a:lnTo>
                <a:lnTo>
                  <a:pt x="631156" y="1106864"/>
                </a:lnTo>
                <a:lnTo>
                  <a:pt x="0" y="11068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4786509" y="8989083"/>
            <a:ext cx="3670836" cy="1105839"/>
          </a:xfrm>
          <a:custGeom>
            <a:avLst/>
            <a:gdLst/>
            <a:ahLst/>
            <a:cxnLst/>
            <a:rect r="r" b="b" t="t" l="l"/>
            <a:pathLst>
              <a:path h="1105839" w="3670836">
                <a:moveTo>
                  <a:pt x="0" y="0"/>
                </a:moveTo>
                <a:lnTo>
                  <a:pt x="3670836" y="0"/>
                </a:lnTo>
                <a:lnTo>
                  <a:pt x="3670836" y="1105839"/>
                </a:lnTo>
                <a:lnTo>
                  <a:pt x="0" y="1105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5387219" y="2006778"/>
            <a:ext cx="10976665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F2C33"/>
                </a:solidFill>
                <a:latin typeface="Quicksand Medium"/>
              </a:rPr>
              <a:t>Company: Technologie-Institut für Metall und Engineering GmbH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387219" y="3192780"/>
            <a:ext cx="10976665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F2C33"/>
                </a:solidFill>
                <a:latin typeface="Quicksand Medium"/>
              </a:rPr>
              <a:t>Application-oriented research organisation: Testing and application development in simulation, welding and joining techniques or altogether engineering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387219" y="5086333"/>
            <a:ext cx="10976665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F2C33"/>
                </a:solidFill>
                <a:latin typeface="Quicksand Medium"/>
              </a:rPr>
              <a:t>Based in: Wissen – Sieg (40 Min drive from Siegen)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387219" y="5989285"/>
            <a:ext cx="10976665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F2C33"/>
                </a:solidFill>
                <a:latin typeface="Quicksand Medium"/>
              </a:rPr>
              <a:t>Approx Employees: ≤20 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3122748" y="9147569"/>
            <a:ext cx="4947177" cy="711157"/>
          </a:xfrm>
          <a:custGeom>
            <a:avLst/>
            <a:gdLst/>
            <a:ahLst/>
            <a:cxnLst/>
            <a:rect r="r" b="b" t="t" l="l"/>
            <a:pathLst>
              <a:path h="711157" w="4947177">
                <a:moveTo>
                  <a:pt x="0" y="0"/>
                </a:moveTo>
                <a:lnTo>
                  <a:pt x="4947177" y="0"/>
                </a:lnTo>
                <a:lnTo>
                  <a:pt x="4947177" y="711157"/>
                </a:lnTo>
                <a:lnTo>
                  <a:pt x="0" y="7111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996118" cy="10954000"/>
            <a:chOff x="0" y="0"/>
            <a:chExt cx="1052475" cy="2885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2475" cy="2885004"/>
            </a:xfrm>
            <a:custGeom>
              <a:avLst/>
              <a:gdLst/>
              <a:ahLst/>
              <a:cxnLst/>
              <a:rect r="r" b="b" t="t" l="l"/>
              <a:pathLst>
                <a:path h="2885004" w="1052475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0" y="1510628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-514350" y="1529678"/>
            <a:ext cx="4510468" cy="1884312"/>
            <a:chOff x="0" y="0"/>
            <a:chExt cx="1187942" cy="496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87942" cy="496280"/>
            </a:xfrm>
            <a:custGeom>
              <a:avLst/>
              <a:gdLst/>
              <a:ahLst/>
              <a:cxnLst/>
              <a:rect r="r" b="b" t="t" l="l"/>
              <a:pathLst>
                <a:path h="496280" w="1187942">
                  <a:moveTo>
                    <a:pt x="0" y="0"/>
                  </a:moveTo>
                  <a:lnTo>
                    <a:pt x="1187942" y="0"/>
                  </a:lnTo>
                  <a:lnTo>
                    <a:pt x="1187942" y="496280"/>
                  </a:lnTo>
                  <a:lnTo>
                    <a:pt x="0" y="496280"/>
                  </a:lnTo>
                  <a:close/>
                </a:path>
              </a:pathLst>
            </a:custGeom>
            <a:solidFill>
              <a:srgbClr val="0F2C3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87942" cy="534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0" y="3394941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5731652" y="7610965"/>
            <a:ext cx="3657600" cy="928434"/>
          </a:xfrm>
          <a:custGeom>
            <a:avLst/>
            <a:gdLst/>
            <a:ahLst/>
            <a:cxnLst/>
            <a:rect r="r" b="b" t="t" l="l"/>
            <a:pathLst>
              <a:path h="928434" w="3657600">
                <a:moveTo>
                  <a:pt x="0" y="0"/>
                </a:moveTo>
                <a:lnTo>
                  <a:pt x="3657600" y="0"/>
                </a:lnTo>
                <a:lnTo>
                  <a:pt x="3657600" y="928434"/>
                </a:lnTo>
                <a:lnTo>
                  <a:pt x="0" y="928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68588" y="2118591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BACKGROUND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4350" y="9207873"/>
            <a:ext cx="172593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Presentation by Ketut Susilo | Business Marketing | 2029 | Borcelle University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3088291" y="2489384"/>
            <a:ext cx="855204" cy="886507"/>
          </a:xfrm>
          <a:custGeom>
            <a:avLst/>
            <a:gdLst/>
            <a:ahLst/>
            <a:cxnLst/>
            <a:rect r="r" b="b" t="t" l="l"/>
            <a:pathLst>
              <a:path h="886507" w="855204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-585022" y="8866021"/>
            <a:ext cx="19974273" cy="1420979"/>
            <a:chOff x="0" y="0"/>
            <a:chExt cx="5260714" cy="3742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260714" cy="374250"/>
            </a:xfrm>
            <a:custGeom>
              <a:avLst/>
              <a:gdLst/>
              <a:ahLst/>
              <a:cxnLst/>
              <a:rect r="r" b="b" t="t" l="l"/>
              <a:pathLst>
                <a:path h="374250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20289" y="8989083"/>
            <a:ext cx="2937139" cy="1174856"/>
          </a:xfrm>
          <a:custGeom>
            <a:avLst/>
            <a:gdLst/>
            <a:ahLst/>
            <a:cxnLst/>
            <a:rect r="r" b="b" t="t" l="l"/>
            <a:pathLst>
              <a:path h="1174856" w="2937139">
                <a:moveTo>
                  <a:pt x="0" y="0"/>
                </a:moveTo>
                <a:lnTo>
                  <a:pt x="2937139" y="0"/>
                </a:lnTo>
                <a:lnTo>
                  <a:pt x="2937139" y="1174856"/>
                </a:lnTo>
                <a:lnTo>
                  <a:pt x="0" y="11748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957428" y="9057075"/>
            <a:ext cx="631155" cy="1106863"/>
          </a:xfrm>
          <a:custGeom>
            <a:avLst/>
            <a:gdLst/>
            <a:ahLst/>
            <a:cxnLst/>
            <a:rect r="r" b="b" t="t" l="l"/>
            <a:pathLst>
              <a:path h="1106863" w="631155">
                <a:moveTo>
                  <a:pt x="0" y="0"/>
                </a:moveTo>
                <a:lnTo>
                  <a:pt x="631156" y="0"/>
                </a:lnTo>
                <a:lnTo>
                  <a:pt x="631156" y="1106864"/>
                </a:lnTo>
                <a:lnTo>
                  <a:pt x="0" y="11068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786509" y="8989083"/>
            <a:ext cx="3670836" cy="1105839"/>
          </a:xfrm>
          <a:custGeom>
            <a:avLst/>
            <a:gdLst/>
            <a:ahLst/>
            <a:cxnLst/>
            <a:rect r="r" b="b" t="t" l="l"/>
            <a:pathLst>
              <a:path h="1105839" w="3670836">
                <a:moveTo>
                  <a:pt x="0" y="0"/>
                </a:moveTo>
                <a:lnTo>
                  <a:pt x="3670836" y="0"/>
                </a:lnTo>
                <a:lnTo>
                  <a:pt x="3670836" y="1105839"/>
                </a:lnTo>
                <a:lnTo>
                  <a:pt x="0" y="11058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122748" y="9147569"/>
            <a:ext cx="4947177" cy="711157"/>
          </a:xfrm>
          <a:custGeom>
            <a:avLst/>
            <a:gdLst/>
            <a:ahLst/>
            <a:cxnLst/>
            <a:rect r="r" b="b" t="t" l="l"/>
            <a:pathLst>
              <a:path h="711157" w="4947177">
                <a:moveTo>
                  <a:pt x="0" y="0"/>
                </a:moveTo>
                <a:lnTo>
                  <a:pt x="4947177" y="0"/>
                </a:lnTo>
                <a:lnTo>
                  <a:pt x="4947177" y="711157"/>
                </a:lnTo>
                <a:lnTo>
                  <a:pt x="0" y="7111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pic>
        <p:nvPicPr>
          <p:cNvPr name="Picture 26" id="26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4786509" y="1675277"/>
            <a:ext cx="12987141" cy="5563434"/>
          </a:xfrm>
          <a:prstGeom prst="rect">
            <a:avLst/>
          </a:prstGeom>
        </p:spPr>
      </p:pic>
      <p:sp>
        <p:nvSpPr>
          <p:cNvPr name="Freeform 27" id="27"/>
          <p:cNvSpPr/>
          <p:nvPr/>
        </p:nvSpPr>
        <p:spPr>
          <a:xfrm flipH="false" flipV="false" rot="0">
            <a:off x="15731652" y="169804"/>
            <a:ext cx="2199728" cy="2115739"/>
          </a:xfrm>
          <a:custGeom>
            <a:avLst/>
            <a:gdLst/>
            <a:ahLst/>
            <a:cxnLst/>
            <a:rect r="r" b="b" t="t" l="l"/>
            <a:pathLst>
              <a:path h="2115739" w="2199728">
                <a:moveTo>
                  <a:pt x="0" y="0"/>
                </a:moveTo>
                <a:lnTo>
                  <a:pt x="2199728" y="0"/>
                </a:lnTo>
                <a:lnTo>
                  <a:pt x="2199728" y="2115739"/>
                </a:lnTo>
                <a:lnTo>
                  <a:pt x="0" y="211573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68588" y="4041822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PROBLEM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14350" y="5926953"/>
            <a:ext cx="394440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MAIN TASK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14350" y="504825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INTRODUCTION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68588" y="7706491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NEXT STEP</a:t>
            </a:r>
          </a:p>
        </p:txBody>
      </p:sp>
      <p:sp>
        <p:nvSpPr>
          <p:cNvPr name="Freeform 32" id="32"/>
          <p:cNvSpPr/>
          <p:nvPr/>
        </p:nvSpPr>
        <p:spPr>
          <a:xfrm flipH="true" flipV="true" rot="0">
            <a:off x="4458759" y="6756331"/>
            <a:ext cx="1856920" cy="1786019"/>
          </a:xfrm>
          <a:custGeom>
            <a:avLst/>
            <a:gdLst/>
            <a:ahLst/>
            <a:cxnLst/>
            <a:rect r="r" b="b" t="t" l="l"/>
            <a:pathLst>
              <a:path h="1786019" w="1856920">
                <a:moveTo>
                  <a:pt x="1856920" y="1786019"/>
                </a:moveTo>
                <a:lnTo>
                  <a:pt x="0" y="1786019"/>
                </a:lnTo>
                <a:lnTo>
                  <a:pt x="0" y="0"/>
                </a:lnTo>
                <a:lnTo>
                  <a:pt x="1856920" y="0"/>
                </a:lnTo>
                <a:lnTo>
                  <a:pt x="1856920" y="1786019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996118" cy="10954000"/>
            <a:chOff x="0" y="0"/>
            <a:chExt cx="1052475" cy="2885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2475" cy="2885004"/>
            </a:xfrm>
            <a:custGeom>
              <a:avLst/>
              <a:gdLst/>
              <a:ahLst/>
              <a:cxnLst/>
              <a:rect r="r" b="b" t="t" l="l"/>
              <a:pathLst>
                <a:path h="2885004" w="1052475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0" y="1510628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-514350" y="3394941"/>
            <a:ext cx="4510468" cy="1903362"/>
            <a:chOff x="0" y="0"/>
            <a:chExt cx="1187942" cy="5012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87942" cy="501297"/>
            </a:xfrm>
            <a:custGeom>
              <a:avLst/>
              <a:gdLst/>
              <a:ahLst/>
              <a:cxnLst/>
              <a:rect r="r" b="b" t="t" l="l"/>
              <a:pathLst>
                <a:path h="501297" w="1187942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0" y="3394941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4857181" y="2353911"/>
            <a:ext cx="2421707" cy="2501139"/>
            <a:chOff x="0" y="0"/>
            <a:chExt cx="6350000" cy="65582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6508" t="0" r="-6508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F2C33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68588" y="4041822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"/>
              </a:rPr>
              <a:t>PROBLEM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3140914" y="4411796"/>
            <a:ext cx="855204" cy="886507"/>
          </a:xfrm>
          <a:custGeom>
            <a:avLst/>
            <a:gdLst/>
            <a:ahLst/>
            <a:cxnLst/>
            <a:rect r="r" b="b" t="t" l="l"/>
            <a:pathLst>
              <a:path h="886507" w="855204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14350" y="9207873"/>
            <a:ext cx="172593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Presentation by Ketut Susilo | Business Marketing | 2029 | Borcelle University 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-514350" y="8763766"/>
            <a:ext cx="19974273" cy="1420979"/>
            <a:chOff x="0" y="0"/>
            <a:chExt cx="5260714" cy="3742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260714" cy="374250"/>
            </a:xfrm>
            <a:custGeom>
              <a:avLst/>
              <a:gdLst/>
              <a:ahLst/>
              <a:cxnLst/>
              <a:rect r="r" b="b" t="t" l="l"/>
              <a:pathLst>
                <a:path h="374250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090961" y="8886827"/>
            <a:ext cx="2937139" cy="1174856"/>
          </a:xfrm>
          <a:custGeom>
            <a:avLst/>
            <a:gdLst/>
            <a:ahLst/>
            <a:cxnLst/>
            <a:rect r="r" b="b" t="t" l="l"/>
            <a:pathLst>
              <a:path h="1174856" w="2937139">
                <a:moveTo>
                  <a:pt x="0" y="0"/>
                </a:moveTo>
                <a:lnTo>
                  <a:pt x="2937139" y="0"/>
                </a:lnTo>
                <a:lnTo>
                  <a:pt x="2937139" y="1174856"/>
                </a:lnTo>
                <a:lnTo>
                  <a:pt x="0" y="1174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028100" y="8954820"/>
            <a:ext cx="631155" cy="1106863"/>
          </a:xfrm>
          <a:custGeom>
            <a:avLst/>
            <a:gdLst/>
            <a:ahLst/>
            <a:cxnLst/>
            <a:rect r="r" b="b" t="t" l="l"/>
            <a:pathLst>
              <a:path h="1106863" w="631155">
                <a:moveTo>
                  <a:pt x="0" y="0"/>
                </a:moveTo>
                <a:lnTo>
                  <a:pt x="631156" y="0"/>
                </a:lnTo>
                <a:lnTo>
                  <a:pt x="631156" y="1106863"/>
                </a:lnTo>
                <a:lnTo>
                  <a:pt x="0" y="11068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857181" y="8955843"/>
            <a:ext cx="3670836" cy="1105839"/>
          </a:xfrm>
          <a:custGeom>
            <a:avLst/>
            <a:gdLst/>
            <a:ahLst/>
            <a:cxnLst/>
            <a:rect r="r" b="b" t="t" l="l"/>
            <a:pathLst>
              <a:path h="1105839" w="3670836">
                <a:moveTo>
                  <a:pt x="0" y="0"/>
                </a:moveTo>
                <a:lnTo>
                  <a:pt x="3670835" y="0"/>
                </a:lnTo>
                <a:lnTo>
                  <a:pt x="3670835" y="1105840"/>
                </a:lnTo>
                <a:lnTo>
                  <a:pt x="0" y="11058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68588" y="7811266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NEXT STEP</a:t>
            </a:r>
          </a:p>
        </p:txBody>
      </p: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8474945" y="2474618"/>
            <a:ext cx="2304833" cy="2380431"/>
            <a:chOff x="0" y="0"/>
            <a:chExt cx="6350000" cy="655828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5734" t="0" r="-5734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60710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1979928" y="2474618"/>
            <a:ext cx="2304833" cy="2380431"/>
            <a:chOff x="0" y="0"/>
            <a:chExt cx="6350000" cy="655828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9"/>
              <a:stretch>
                <a:fillRect l="-6062" t="0" r="-6062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60710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5484911" y="2474618"/>
            <a:ext cx="2304833" cy="2380431"/>
            <a:chOff x="0" y="0"/>
            <a:chExt cx="6350000" cy="655828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10"/>
              <a:stretch>
                <a:fillRect l="-6284" t="0" r="-6284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60710"/>
            </a:solidFill>
          </p:spPr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4982063" y="5734380"/>
            <a:ext cx="2296825" cy="2372160"/>
            <a:chOff x="0" y="0"/>
            <a:chExt cx="6350000" cy="655828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11"/>
              <a:stretch>
                <a:fillRect l="-5732" t="0" r="-5732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60710"/>
            </a:solid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12151610" y="5734380"/>
            <a:ext cx="2265557" cy="2339867"/>
            <a:chOff x="0" y="0"/>
            <a:chExt cx="6350000" cy="655828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12"/>
              <a:stretch>
                <a:fillRect l="-6173" t="0" r="-6173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60710"/>
            </a:solidFill>
          </p:spPr>
        </p:sp>
      </p:grpSp>
      <p:grpSp>
        <p:nvGrpSpPr>
          <p:cNvPr name="Group 43" id="43"/>
          <p:cNvGrpSpPr>
            <a:grpSpLocks noChangeAspect="true"/>
          </p:cNvGrpSpPr>
          <p:nvPr/>
        </p:nvGrpSpPr>
        <p:grpSpPr>
          <a:xfrm rot="0">
            <a:off x="15484911" y="5778295"/>
            <a:ext cx="2223037" cy="2295953"/>
            <a:chOff x="0" y="0"/>
            <a:chExt cx="6350000" cy="655828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13"/>
              <a:stretch>
                <a:fillRect l="-6486" t="0" r="-6486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60710"/>
            </a:solidFill>
          </p:spPr>
        </p:sp>
      </p:grpSp>
      <p:grpSp>
        <p:nvGrpSpPr>
          <p:cNvPr name="Group 46" id="46"/>
          <p:cNvGrpSpPr>
            <a:grpSpLocks noChangeAspect="true"/>
          </p:cNvGrpSpPr>
          <p:nvPr/>
        </p:nvGrpSpPr>
        <p:grpSpPr>
          <a:xfrm rot="0">
            <a:off x="8628753" y="5734380"/>
            <a:ext cx="2265557" cy="2339867"/>
            <a:chOff x="0" y="0"/>
            <a:chExt cx="6350000" cy="655828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14"/>
              <a:stretch>
                <a:fillRect l="-6961" t="0" r="-6961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60710"/>
            </a:solidFill>
          </p:spPr>
        </p:sp>
      </p:grpSp>
      <p:sp>
        <p:nvSpPr>
          <p:cNvPr name="Freeform 49" id="49"/>
          <p:cNvSpPr/>
          <p:nvPr/>
        </p:nvSpPr>
        <p:spPr>
          <a:xfrm flipH="false" flipV="false" rot="0">
            <a:off x="13132344" y="9350526"/>
            <a:ext cx="4947177" cy="711157"/>
          </a:xfrm>
          <a:custGeom>
            <a:avLst/>
            <a:gdLst/>
            <a:ahLst/>
            <a:cxnLst/>
            <a:rect r="r" b="b" t="t" l="l"/>
            <a:pathLst>
              <a:path h="711157" w="4947177">
                <a:moveTo>
                  <a:pt x="0" y="0"/>
                </a:moveTo>
                <a:lnTo>
                  <a:pt x="4947177" y="0"/>
                </a:lnTo>
                <a:lnTo>
                  <a:pt x="4947177" y="711157"/>
                </a:lnTo>
                <a:lnTo>
                  <a:pt x="0" y="71115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468588" y="2118591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BACKGROUND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68588" y="5839591"/>
            <a:ext cx="389092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MAIN TASK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14350" y="504825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INTRODUCTION 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5405977" y="827636"/>
            <a:ext cx="10976665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F2C33"/>
                </a:solidFill>
                <a:latin typeface="Quicksand Medium"/>
              </a:rPr>
              <a:t>Overview of the dataset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982" y="294381"/>
            <a:ext cx="3996118" cy="10954000"/>
            <a:chOff x="0" y="0"/>
            <a:chExt cx="1052475" cy="2885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2475" cy="2885004"/>
            </a:xfrm>
            <a:custGeom>
              <a:avLst/>
              <a:gdLst/>
              <a:ahLst/>
              <a:cxnLst/>
              <a:rect r="r" b="b" t="t" l="l"/>
              <a:pathLst>
                <a:path h="2885004" w="1052475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0" y="1510628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-514350" y="3394941"/>
            <a:ext cx="4510468" cy="1903362"/>
            <a:chOff x="0" y="0"/>
            <a:chExt cx="1187942" cy="5012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87942" cy="501297"/>
            </a:xfrm>
            <a:custGeom>
              <a:avLst/>
              <a:gdLst/>
              <a:ahLst/>
              <a:cxnLst/>
              <a:rect r="r" b="b" t="t" l="l"/>
              <a:pathLst>
                <a:path h="501297" w="1187942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0" y="3394941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468588" y="4041822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"/>
              </a:rPr>
              <a:t>PROBLEM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140914" y="4411796"/>
            <a:ext cx="855204" cy="886507"/>
          </a:xfrm>
          <a:custGeom>
            <a:avLst/>
            <a:gdLst/>
            <a:ahLst/>
            <a:cxnLst/>
            <a:rect r="r" b="b" t="t" l="l"/>
            <a:pathLst>
              <a:path h="886507" w="855204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14350" y="9207873"/>
            <a:ext cx="172593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Quicksand Medium"/>
              </a:rPr>
              <a:t>Presentation by Ketut Susilo | Business Marketing | 2029 | Borcelle University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-514350" y="8763766"/>
            <a:ext cx="19974273" cy="1420979"/>
            <a:chOff x="0" y="0"/>
            <a:chExt cx="5260714" cy="3742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260714" cy="374250"/>
            </a:xfrm>
            <a:custGeom>
              <a:avLst/>
              <a:gdLst/>
              <a:ahLst/>
              <a:cxnLst/>
              <a:rect r="r" b="b" t="t" l="l"/>
              <a:pathLst>
                <a:path h="374250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90961" y="8886827"/>
            <a:ext cx="2937139" cy="1174856"/>
          </a:xfrm>
          <a:custGeom>
            <a:avLst/>
            <a:gdLst/>
            <a:ahLst/>
            <a:cxnLst/>
            <a:rect r="r" b="b" t="t" l="l"/>
            <a:pathLst>
              <a:path h="1174856" w="2937139">
                <a:moveTo>
                  <a:pt x="0" y="0"/>
                </a:moveTo>
                <a:lnTo>
                  <a:pt x="2937139" y="0"/>
                </a:lnTo>
                <a:lnTo>
                  <a:pt x="2937139" y="1174856"/>
                </a:lnTo>
                <a:lnTo>
                  <a:pt x="0" y="1174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028100" y="8954820"/>
            <a:ext cx="631155" cy="1106863"/>
          </a:xfrm>
          <a:custGeom>
            <a:avLst/>
            <a:gdLst/>
            <a:ahLst/>
            <a:cxnLst/>
            <a:rect r="r" b="b" t="t" l="l"/>
            <a:pathLst>
              <a:path h="1106863" w="631155">
                <a:moveTo>
                  <a:pt x="0" y="0"/>
                </a:moveTo>
                <a:lnTo>
                  <a:pt x="631156" y="0"/>
                </a:lnTo>
                <a:lnTo>
                  <a:pt x="631156" y="1106863"/>
                </a:lnTo>
                <a:lnTo>
                  <a:pt x="0" y="1106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857181" y="8886827"/>
            <a:ext cx="3670836" cy="1105839"/>
          </a:xfrm>
          <a:custGeom>
            <a:avLst/>
            <a:gdLst/>
            <a:ahLst/>
            <a:cxnLst/>
            <a:rect r="r" b="b" t="t" l="l"/>
            <a:pathLst>
              <a:path h="1105839" w="3670836">
                <a:moveTo>
                  <a:pt x="0" y="0"/>
                </a:moveTo>
                <a:lnTo>
                  <a:pt x="3670835" y="0"/>
                </a:lnTo>
                <a:lnTo>
                  <a:pt x="3670835" y="1105839"/>
                </a:lnTo>
                <a:lnTo>
                  <a:pt x="0" y="11058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122748" y="9281510"/>
            <a:ext cx="4947177" cy="711157"/>
          </a:xfrm>
          <a:custGeom>
            <a:avLst/>
            <a:gdLst/>
            <a:ahLst/>
            <a:cxnLst/>
            <a:rect r="r" b="b" t="t" l="l"/>
            <a:pathLst>
              <a:path h="711157" w="4947177">
                <a:moveTo>
                  <a:pt x="0" y="0"/>
                </a:moveTo>
                <a:lnTo>
                  <a:pt x="4947177" y="0"/>
                </a:lnTo>
                <a:lnTo>
                  <a:pt x="4947177" y="711156"/>
                </a:lnTo>
                <a:lnTo>
                  <a:pt x="0" y="711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857181" y="2678049"/>
            <a:ext cx="3273802" cy="1636901"/>
          </a:xfrm>
          <a:custGeom>
            <a:avLst/>
            <a:gdLst/>
            <a:ahLst/>
            <a:cxnLst/>
            <a:rect r="r" b="b" t="t" l="l"/>
            <a:pathLst>
              <a:path h="1636901" w="3273802">
                <a:moveTo>
                  <a:pt x="0" y="0"/>
                </a:moveTo>
                <a:lnTo>
                  <a:pt x="3273802" y="0"/>
                </a:lnTo>
                <a:lnTo>
                  <a:pt x="3273802" y="1636901"/>
                </a:lnTo>
                <a:lnTo>
                  <a:pt x="0" y="16369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317819" y="3098331"/>
            <a:ext cx="597302" cy="597302"/>
          </a:xfrm>
          <a:custGeom>
            <a:avLst/>
            <a:gdLst/>
            <a:ahLst/>
            <a:cxnLst/>
            <a:rect r="r" b="b" t="t" l="l"/>
            <a:pathLst>
              <a:path h="597302" w="597302">
                <a:moveTo>
                  <a:pt x="0" y="0"/>
                </a:moveTo>
                <a:lnTo>
                  <a:pt x="597302" y="0"/>
                </a:lnTo>
                <a:lnTo>
                  <a:pt x="597302" y="597302"/>
                </a:lnTo>
                <a:lnTo>
                  <a:pt x="0" y="5973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w="28575" cap="rnd">
            <a:solidFill>
              <a:srgbClr val="E60D0D"/>
            </a:solidFill>
            <a:prstDash val="solid"/>
            <a:round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9304444" y="2825570"/>
            <a:ext cx="2552187" cy="1740127"/>
          </a:xfrm>
          <a:custGeom>
            <a:avLst/>
            <a:gdLst/>
            <a:ahLst/>
            <a:cxnLst/>
            <a:rect r="r" b="b" t="t" l="l"/>
            <a:pathLst>
              <a:path h="1740127" w="2552187">
                <a:moveTo>
                  <a:pt x="0" y="0"/>
                </a:moveTo>
                <a:lnTo>
                  <a:pt x="2552187" y="0"/>
                </a:lnTo>
                <a:lnTo>
                  <a:pt x="2552187" y="1740127"/>
                </a:lnTo>
                <a:lnTo>
                  <a:pt x="0" y="17401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082759" y="2825570"/>
            <a:ext cx="2218851" cy="1913759"/>
          </a:xfrm>
          <a:custGeom>
            <a:avLst/>
            <a:gdLst/>
            <a:ahLst/>
            <a:cxnLst/>
            <a:rect r="r" b="b" t="t" l="l"/>
            <a:pathLst>
              <a:path h="1913759" w="2218851">
                <a:moveTo>
                  <a:pt x="0" y="0"/>
                </a:moveTo>
                <a:lnTo>
                  <a:pt x="2218851" y="0"/>
                </a:lnTo>
                <a:lnTo>
                  <a:pt x="2218851" y="1913759"/>
                </a:lnTo>
                <a:lnTo>
                  <a:pt x="0" y="19137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908737" y="6506416"/>
            <a:ext cx="2670058" cy="1809706"/>
          </a:xfrm>
          <a:custGeom>
            <a:avLst/>
            <a:gdLst/>
            <a:ahLst/>
            <a:cxnLst/>
            <a:rect r="r" b="b" t="t" l="l"/>
            <a:pathLst>
              <a:path h="1809706" w="2670058">
                <a:moveTo>
                  <a:pt x="0" y="0"/>
                </a:moveTo>
                <a:lnTo>
                  <a:pt x="2670058" y="0"/>
                </a:lnTo>
                <a:lnTo>
                  <a:pt x="2670058" y="1809706"/>
                </a:lnTo>
                <a:lnTo>
                  <a:pt x="0" y="18097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444854" y="3396982"/>
            <a:ext cx="928304" cy="423512"/>
          </a:xfrm>
          <a:custGeom>
            <a:avLst/>
            <a:gdLst/>
            <a:ahLst/>
            <a:cxnLst/>
            <a:rect r="r" b="b" t="t" l="l"/>
            <a:pathLst>
              <a:path h="423512" w="928304">
                <a:moveTo>
                  <a:pt x="0" y="0"/>
                </a:moveTo>
                <a:lnTo>
                  <a:pt x="928304" y="0"/>
                </a:lnTo>
                <a:lnTo>
                  <a:pt x="928304" y="423512"/>
                </a:lnTo>
                <a:lnTo>
                  <a:pt x="0" y="4235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984625" y="6363466"/>
            <a:ext cx="2668740" cy="1969784"/>
          </a:xfrm>
          <a:custGeom>
            <a:avLst/>
            <a:gdLst/>
            <a:ahLst/>
            <a:cxnLst/>
            <a:rect r="r" b="b" t="t" l="l"/>
            <a:pathLst>
              <a:path h="1969784" w="2668740">
                <a:moveTo>
                  <a:pt x="0" y="0"/>
                </a:moveTo>
                <a:lnTo>
                  <a:pt x="2668740" y="0"/>
                </a:lnTo>
                <a:lnTo>
                  <a:pt x="2668740" y="1969784"/>
                </a:lnTo>
                <a:lnTo>
                  <a:pt x="0" y="196978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992863" y="6294952"/>
            <a:ext cx="2373781" cy="1834286"/>
          </a:xfrm>
          <a:custGeom>
            <a:avLst/>
            <a:gdLst/>
            <a:ahLst/>
            <a:cxnLst/>
            <a:rect r="r" b="b" t="t" l="l"/>
            <a:pathLst>
              <a:path h="1834286" w="2373781">
                <a:moveTo>
                  <a:pt x="0" y="0"/>
                </a:moveTo>
                <a:lnTo>
                  <a:pt x="2373782" y="0"/>
                </a:lnTo>
                <a:lnTo>
                  <a:pt x="2373782" y="1834286"/>
                </a:lnTo>
                <a:lnTo>
                  <a:pt x="0" y="183428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68588" y="2118591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BACKGROUND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68588" y="7811266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NEXT STEP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68588" y="5839591"/>
            <a:ext cx="389092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MAIN TASK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14350" y="504825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INTRODUCTION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086876" y="547370"/>
            <a:ext cx="11936044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F2C33"/>
                </a:solidFill>
                <a:latin typeface="Quicksand Bold"/>
              </a:rPr>
              <a:t>DIN ISO 6520-1 </a:t>
            </a:r>
            <a:r>
              <a:rPr lang="en-US" sz="2999">
                <a:solidFill>
                  <a:srgbClr val="0F2C33"/>
                </a:solidFill>
                <a:latin typeface="Quicksand Bold"/>
              </a:rPr>
              <a:t>Deutsche Norm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F2C33"/>
                </a:solidFill>
                <a:latin typeface="Quicksand Bold"/>
              </a:rPr>
              <a:t>Geometrischen Unregelmäßigkeiten an metallischen Werkstoffen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229874" y="2147166"/>
            <a:ext cx="2348921" cy="331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0F2C33"/>
                </a:solidFill>
                <a:latin typeface="Quicksand Bold"/>
              </a:rPr>
              <a:t>Cracks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507710" y="2082223"/>
            <a:ext cx="2348921" cy="331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0F2C33"/>
                </a:solidFill>
                <a:latin typeface="Quicksand Bold"/>
              </a:rPr>
              <a:t>Cavaties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017724" y="2147166"/>
            <a:ext cx="2348921" cy="331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0F2C33"/>
                </a:solidFill>
                <a:latin typeface="Quicksand Bold"/>
              </a:rPr>
              <a:t>Solid Inclusion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317819" y="5963309"/>
            <a:ext cx="2348921" cy="331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0F2C33"/>
                </a:solidFill>
                <a:latin typeface="Quicksand Bold"/>
              </a:rPr>
              <a:t>Lack of Fusion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144000" y="5949575"/>
            <a:ext cx="2348921" cy="331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0F2C33"/>
                </a:solidFill>
                <a:latin typeface="Quicksand Bold"/>
              </a:rPr>
              <a:t>Imperfect shape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990879" y="6031823"/>
            <a:ext cx="2764557" cy="331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0"/>
              </a:lnSpc>
            </a:pPr>
            <a:r>
              <a:rPr lang="en-US" sz="1943">
                <a:solidFill>
                  <a:srgbClr val="0F2C33"/>
                </a:solidFill>
                <a:latin typeface="Quicksand Bold"/>
              </a:rPr>
              <a:t>Miscellaneous: Swelling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10020344" y="3599519"/>
            <a:ext cx="597302" cy="597302"/>
          </a:xfrm>
          <a:custGeom>
            <a:avLst/>
            <a:gdLst/>
            <a:ahLst/>
            <a:cxnLst/>
            <a:rect r="r" b="b" t="t" l="l"/>
            <a:pathLst>
              <a:path h="597302" w="597302">
                <a:moveTo>
                  <a:pt x="0" y="0"/>
                </a:moveTo>
                <a:lnTo>
                  <a:pt x="597302" y="0"/>
                </a:lnTo>
                <a:lnTo>
                  <a:pt x="597302" y="597302"/>
                </a:lnTo>
                <a:lnTo>
                  <a:pt x="0" y="5973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w="28575" cap="rnd">
            <a:solidFill>
              <a:srgbClr val="E60D0D"/>
            </a:solidFill>
            <a:prstDash val="solid"/>
            <a:round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996118" cy="10954000"/>
            <a:chOff x="0" y="0"/>
            <a:chExt cx="1052475" cy="2885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2475" cy="2885004"/>
            </a:xfrm>
            <a:custGeom>
              <a:avLst/>
              <a:gdLst/>
              <a:ahLst/>
              <a:cxnLst/>
              <a:rect r="r" b="b" t="t" l="l"/>
              <a:pathLst>
                <a:path h="2885004" w="1052475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0" y="1510628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-514350" y="5261022"/>
            <a:ext cx="4510468" cy="1903362"/>
            <a:chOff x="0" y="0"/>
            <a:chExt cx="1187942" cy="5012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7942" cy="501297"/>
            </a:xfrm>
            <a:custGeom>
              <a:avLst/>
              <a:gdLst/>
              <a:ahLst/>
              <a:cxnLst/>
              <a:rect r="r" b="b" t="t" l="l"/>
              <a:pathLst>
                <a:path h="501297" w="1187942">
                  <a:moveTo>
                    <a:pt x="0" y="0"/>
                  </a:moveTo>
                  <a:lnTo>
                    <a:pt x="1187942" y="0"/>
                  </a:lnTo>
                  <a:lnTo>
                    <a:pt x="1187942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87942" cy="539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0" y="3394941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0" y="5279253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468588" y="5698353"/>
            <a:ext cx="386914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MAIN TASK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8588" y="4041822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PROBLEM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8588" y="7687441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NEXT STEP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8588" y="2118591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BACKGROUND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4350" y="504825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INTRODUCTION 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3140914" y="6212703"/>
            <a:ext cx="855204" cy="886507"/>
          </a:xfrm>
          <a:custGeom>
            <a:avLst/>
            <a:gdLst/>
            <a:ahLst/>
            <a:cxnLst/>
            <a:rect r="r" b="b" t="t" l="l"/>
            <a:pathLst>
              <a:path h="886507" w="855204">
                <a:moveTo>
                  <a:pt x="0" y="0"/>
                </a:moveTo>
                <a:lnTo>
                  <a:pt x="855204" y="0"/>
                </a:lnTo>
                <a:lnTo>
                  <a:pt x="855204" y="886507"/>
                </a:lnTo>
                <a:lnTo>
                  <a:pt x="0" y="886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-514350" y="8973316"/>
            <a:ext cx="19974273" cy="1420979"/>
            <a:chOff x="0" y="0"/>
            <a:chExt cx="5260714" cy="3742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260714" cy="374250"/>
            </a:xfrm>
            <a:custGeom>
              <a:avLst/>
              <a:gdLst/>
              <a:ahLst/>
              <a:cxnLst/>
              <a:rect r="r" b="b" t="t" l="l"/>
              <a:pathLst>
                <a:path h="374250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90961" y="9096377"/>
            <a:ext cx="2937139" cy="1174856"/>
          </a:xfrm>
          <a:custGeom>
            <a:avLst/>
            <a:gdLst/>
            <a:ahLst/>
            <a:cxnLst/>
            <a:rect r="r" b="b" t="t" l="l"/>
            <a:pathLst>
              <a:path h="1174856" w="2937139">
                <a:moveTo>
                  <a:pt x="0" y="0"/>
                </a:moveTo>
                <a:lnTo>
                  <a:pt x="2937139" y="0"/>
                </a:lnTo>
                <a:lnTo>
                  <a:pt x="2937139" y="1174856"/>
                </a:lnTo>
                <a:lnTo>
                  <a:pt x="0" y="11748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028100" y="9095353"/>
            <a:ext cx="631155" cy="1106863"/>
          </a:xfrm>
          <a:custGeom>
            <a:avLst/>
            <a:gdLst/>
            <a:ahLst/>
            <a:cxnLst/>
            <a:rect r="r" b="b" t="t" l="l"/>
            <a:pathLst>
              <a:path h="1106863" w="631155">
                <a:moveTo>
                  <a:pt x="0" y="0"/>
                </a:moveTo>
                <a:lnTo>
                  <a:pt x="631156" y="0"/>
                </a:lnTo>
                <a:lnTo>
                  <a:pt x="631156" y="1106863"/>
                </a:lnTo>
                <a:lnTo>
                  <a:pt x="0" y="1106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857181" y="9096377"/>
            <a:ext cx="3670836" cy="1105839"/>
          </a:xfrm>
          <a:custGeom>
            <a:avLst/>
            <a:gdLst/>
            <a:ahLst/>
            <a:cxnLst/>
            <a:rect r="r" b="b" t="t" l="l"/>
            <a:pathLst>
              <a:path h="1105839" w="3670836">
                <a:moveTo>
                  <a:pt x="0" y="0"/>
                </a:moveTo>
                <a:lnTo>
                  <a:pt x="3670835" y="0"/>
                </a:lnTo>
                <a:lnTo>
                  <a:pt x="3670835" y="1105839"/>
                </a:lnTo>
                <a:lnTo>
                  <a:pt x="0" y="11058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true" rot="0">
            <a:off x="16458038" y="342461"/>
            <a:ext cx="1602524" cy="1602524"/>
          </a:xfrm>
          <a:custGeom>
            <a:avLst/>
            <a:gdLst/>
            <a:ahLst/>
            <a:cxnLst/>
            <a:rect r="r" b="b" t="t" l="l"/>
            <a:pathLst>
              <a:path h="1602524" w="1602524">
                <a:moveTo>
                  <a:pt x="1602524" y="1602524"/>
                </a:moveTo>
                <a:lnTo>
                  <a:pt x="0" y="1602524"/>
                </a:lnTo>
                <a:lnTo>
                  <a:pt x="0" y="0"/>
                </a:lnTo>
                <a:lnTo>
                  <a:pt x="1602524" y="0"/>
                </a:lnTo>
                <a:lnTo>
                  <a:pt x="1602524" y="160252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027320" y="-1871027"/>
            <a:ext cx="3714840" cy="3742054"/>
          </a:xfrm>
          <a:custGeom>
            <a:avLst/>
            <a:gdLst/>
            <a:ahLst/>
            <a:cxnLst/>
            <a:rect r="r" b="b" t="t" l="l"/>
            <a:pathLst>
              <a:path h="3742054" w="3714840">
                <a:moveTo>
                  <a:pt x="0" y="0"/>
                </a:moveTo>
                <a:lnTo>
                  <a:pt x="3714840" y="0"/>
                </a:lnTo>
                <a:lnTo>
                  <a:pt x="3714840" y="3742054"/>
                </a:lnTo>
                <a:lnTo>
                  <a:pt x="0" y="37420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113385" y="9328227"/>
            <a:ext cx="4947177" cy="711157"/>
          </a:xfrm>
          <a:custGeom>
            <a:avLst/>
            <a:gdLst/>
            <a:ahLst/>
            <a:cxnLst/>
            <a:rect r="r" b="b" t="t" l="l"/>
            <a:pathLst>
              <a:path h="711157" w="4947177">
                <a:moveTo>
                  <a:pt x="0" y="0"/>
                </a:moveTo>
                <a:lnTo>
                  <a:pt x="4947177" y="0"/>
                </a:lnTo>
                <a:lnTo>
                  <a:pt x="4947177" y="711156"/>
                </a:lnTo>
                <a:lnTo>
                  <a:pt x="0" y="7111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2185544">
            <a:off x="5221605" y="6096182"/>
            <a:ext cx="1889905" cy="424917"/>
            <a:chOff x="0" y="0"/>
            <a:chExt cx="497753" cy="11191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97753" cy="111912"/>
            </a:xfrm>
            <a:custGeom>
              <a:avLst/>
              <a:gdLst/>
              <a:ahLst/>
              <a:cxnLst/>
              <a:rect r="r" b="b" t="t" l="l"/>
              <a:pathLst>
                <a:path h="111912" w="497753">
                  <a:moveTo>
                    <a:pt x="0" y="0"/>
                  </a:moveTo>
                  <a:lnTo>
                    <a:pt x="497753" y="0"/>
                  </a:lnTo>
                  <a:lnTo>
                    <a:pt x="497753" y="111912"/>
                  </a:lnTo>
                  <a:lnTo>
                    <a:pt x="0" y="111912"/>
                  </a:lnTo>
                  <a:close/>
                </a:path>
              </a:pathLst>
            </a:custGeom>
            <a:solidFill>
              <a:srgbClr val="EE8A5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497753" cy="159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4091962" y="4657212"/>
            <a:ext cx="1971245" cy="1874475"/>
          </a:xfrm>
          <a:custGeom>
            <a:avLst/>
            <a:gdLst/>
            <a:ahLst/>
            <a:cxnLst/>
            <a:rect r="r" b="b" t="t" l="l"/>
            <a:pathLst>
              <a:path h="1874475" w="1971245">
                <a:moveTo>
                  <a:pt x="0" y="0"/>
                </a:moveTo>
                <a:lnTo>
                  <a:pt x="1971245" y="0"/>
                </a:lnTo>
                <a:lnTo>
                  <a:pt x="1971245" y="1874475"/>
                </a:lnTo>
                <a:lnTo>
                  <a:pt x="0" y="18744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8983898">
            <a:off x="8324069" y="5681164"/>
            <a:ext cx="1443370" cy="424917"/>
            <a:chOff x="0" y="0"/>
            <a:chExt cx="380147" cy="11191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80147" cy="111912"/>
            </a:xfrm>
            <a:custGeom>
              <a:avLst/>
              <a:gdLst/>
              <a:ahLst/>
              <a:cxnLst/>
              <a:rect r="r" b="b" t="t" l="l"/>
              <a:pathLst>
                <a:path h="111912" w="380147">
                  <a:moveTo>
                    <a:pt x="0" y="0"/>
                  </a:moveTo>
                  <a:lnTo>
                    <a:pt x="380147" y="0"/>
                  </a:lnTo>
                  <a:lnTo>
                    <a:pt x="380147" y="111912"/>
                  </a:lnTo>
                  <a:lnTo>
                    <a:pt x="0" y="111912"/>
                  </a:lnTo>
                  <a:close/>
                </a:path>
              </a:pathLst>
            </a:custGeom>
            <a:solidFill>
              <a:srgbClr val="EE8A5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380147" cy="159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6718344" y="5771783"/>
            <a:ext cx="1971245" cy="1874475"/>
          </a:xfrm>
          <a:custGeom>
            <a:avLst/>
            <a:gdLst/>
            <a:ahLst/>
            <a:cxnLst/>
            <a:rect r="r" b="b" t="t" l="l"/>
            <a:pathLst>
              <a:path h="1874475" w="1971245">
                <a:moveTo>
                  <a:pt x="0" y="0"/>
                </a:moveTo>
                <a:lnTo>
                  <a:pt x="1971245" y="0"/>
                </a:lnTo>
                <a:lnTo>
                  <a:pt x="1971245" y="1874475"/>
                </a:lnTo>
                <a:lnTo>
                  <a:pt x="0" y="18744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-985091">
            <a:off x="3375000" y="4726530"/>
            <a:ext cx="1406281" cy="1859266"/>
          </a:xfrm>
          <a:custGeom>
            <a:avLst/>
            <a:gdLst/>
            <a:ahLst/>
            <a:cxnLst/>
            <a:rect r="r" b="b" t="t" l="l"/>
            <a:pathLst>
              <a:path h="1859266" w="1406281">
                <a:moveTo>
                  <a:pt x="0" y="0"/>
                </a:moveTo>
                <a:lnTo>
                  <a:pt x="1406282" y="0"/>
                </a:lnTo>
                <a:lnTo>
                  <a:pt x="1406282" y="1859266"/>
                </a:lnTo>
                <a:lnTo>
                  <a:pt x="0" y="18592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4659256" y="5048021"/>
            <a:ext cx="1092857" cy="1092857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4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157538" y="6119531"/>
            <a:ext cx="1092857" cy="1092857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4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4758700" y="5222838"/>
            <a:ext cx="741207" cy="707516"/>
          </a:xfrm>
          <a:custGeom>
            <a:avLst/>
            <a:gdLst/>
            <a:ahLst/>
            <a:cxnLst/>
            <a:rect r="r" b="b" t="t" l="l"/>
            <a:pathLst>
              <a:path h="707516" w="741207">
                <a:moveTo>
                  <a:pt x="0" y="0"/>
                </a:moveTo>
                <a:lnTo>
                  <a:pt x="741207" y="0"/>
                </a:lnTo>
                <a:lnTo>
                  <a:pt x="741207" y="707516"/>
                </a:lnTo>
                <a:lnTo>
                  <a:pt x="0" y="70751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7307700" y="6230729"/>
            <a:ext cx="792533" cy="707516"/>
          </a:xfrm>
          <a:custGeom>
            <a:avLst/>
            <a:gdLst/>
            <a:ahLst/>
            <a:cxnLst/>
            <a:rect r="r" b="b" t="t" l="l"/>
            <a:pathLst>
              <a:path h="707516" w="792533">
                <a:moveTo>
                  <a:pt x="0" y="0"/>
                </a:moveTo>
                <a:lnTo>
                  <a:pt x="792533" y="0"/>
                </a:lnTo>
                <a:lnTo>
                  <a:pt x="792533" y="707516"/>
                </a:lnTo>
                <a:lnTo>
                  <a:pt x="0" y="70751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4659256" y="4154383"/>
            <a:ext cx="1859075" cy="49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sz="1539">
                <a:solidFill>
                  <a:srgbClr val="1C3249"/>
                </a:solidFill>
                <a:latin typeface="Open Sauce Bold"/>
              </a:rPr>
              <a:t>Welding errors Knowledege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884388" y="7751151"/>
            <a:ext cx="1643629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50"/>
              </a:lnSpc>
              <a:spcBef>
                <a:spcPct val="0"/>
              </a:spcBef>
            </a:pPr>
            <a:r>
              <a:rPr lang="en-US" sz="1500">
                <a:solidFill>
                  <a:srgbClr val="1C3249"/>
                </a:solidFill>
                <a:latin typeface="Open Sauce Bold"/>
              </a:rPr>
              <a:t>Web scrapping</a:t>
            </a:r>
          </a:p>
        </p:txBody>
      </p:sp>
      <p:sp>
        <p:nvSpPr>
          <p:cNvPr name="Freeform 46" id="46"/>
          <p:cNvSpPr/>
          <p:nvPr/>
        </p:nvSpPr>
        <p:spPr>
          <a:xfrm flipH="false" flipV="false" rot="3293782">
            <a:off x="1008878" y="8619739"/>
            <a:ext cx="846720" cy="1562738"/>
          </a:xfrm>
          <a:custGeom>
            <a:avLst/>
            <a:gdLst/>
            <a:ahLst/>
            <a:cxnLst/>
            <a:rect r="r" b="b" t="t" l="l"/>
            <a:pathLst>
              <a:path h="1562738" w="846720">
                <a:moveTo>
                  <a:pt x="0" y="0"/>
                </a:moveTo>
                <a:lnTo>
                  <a:pt x="846720" y="0"/>
                </a:lnTo>
                <a:lnTo>
                  <a:pt x="846720" y="1562738"/>
                </a:lnTo>
                <a:lnTo>
                  <a:pt x="0" y="156273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9487580" y="4130361"/>
            <a:ext cx="1971245" cy="1874475"/>
          </a:xfrm>
          <a:custGeom>
            <a:avLst/>
            <a:gdLst/>
            <a:ahLst/>
            <a:cxnLst/>
            <a:rect r="r" b="b" t="t" l="l"/>
            <a:pathLst>
              <a:path h="1874475" w="1971245">
                <a:moveTo>
                  <a:pt x="0" y="0"/>
                </a:moveTo>
                <a:lnTo>
                  <a:pt x="1971246" y="0"/>
                </a:lnTo>
                <a:lnTo>
                  <a:pt x="1971246" y="1874476"/>
                </a:lnTo>
                <a:lnTo>
                  <a:pt x="0" y="18744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2185544">
            <a:off x="10961787" y="5587185"/>
            <a:ext cx="1889905" cy="424917"/>
            <a:chOff x="0" y="0"/>
            <a:chExt cx="497753" cy="111912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497753" cy="111912"/>
            </a:xfrm>
            <a:custGeom>
              <a:avLst/>
              <a:gdLst/>
              <a:ahLst/>
              <a:cxnLst/>
              <a:rect r="r" b="b" t="t" l="l"/>
              <a:pathLst>
                <a:path h="111912" w="497753">
                  <a:moveTo>
                    <a:pt x="0" y="0"/>
                  </a:moveTo>
                  <a:lnTo>
                    <a:pt x="497753" y="0"/>
                  </a:lnTo>
                  <a:lnTo>
                    <a:pt x="497753" y="111912"/>
                  </a:lnTo>
                  <a:lnTo>
                    <a:pt x="0" y="111912"/>
                  </a:lnTo>
                  <a:close/>
                </a:path>
              </a:pathLst>
            </a:custGeom>
            <a:solidFill>
              <a:srgbClr val="EE8A5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497753" cy="159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15090323" y="4130361"/>
            <a:ext cx="1971245" cy="1874475"/>
          </a:xfrm>
          <a:custGeom>
            <a:avLst/>
            <a:gdLst/>
            <a:ahLst/>
            <a:cxnLst/>
            <a:rect r="r" b="b" t="t" l="l"/>
            <a:pathLst>
              <a:path h="1874475" w="1971245">
                <a:moveTo>
                  <a:pt x="0" y="0"/>
                </a:moveTo>
                <a:lnTo>
                  <a:pt x="1971246" y="0"/>
                </a:lnTo>
                <a:lnTo>
                  <a:pt x="1971246" y="1874476"/>
                </a:lnTo>
                <a:lnTo>
                  <a:pt x="0" y="18744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2" id="52"/>
          <p:cNvGrpSpPr/>
          <p:nvPr/>
        </p:nvGrpSpPr>
        <p:grpSpPr>
          <a:xfrm rot="8983898">
            <a:off x="13827722" y="5793702"/>
            <a:ext cx="1889905" cy="424917"/>
            <a:chOff x="0" y="0"/>
            <a:chExt cx="497753" cy="111912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497753" cy="111912"/>
            </a:xfrm>
            <a:custGeom>
              <a:avLst/>
              <a:gdLst/>
              <a:ahLst/>
              <a:cxnLst/>
              <a:rect r="r" b="b" t="t" l="l"/>
              <a:pathLst>
                <a:path h="111912" w="497753">
                  <a:moveTo>
                    <a:pt x="0" y="0"/>
                  </a:moveTo>
                  <a:lnTo>
                    <a:pt x="497753" y="0"/>
                  </a:lnTo>
                  <a:lnTo>
                    <a:pt x="497753" y="111912"/>
                  </a:lnTo>
                  <a:lnTo>
                    <a:pt x="0" y="111912"/>
                  </a:lnTo>
                  <a:close/>
                </a:path>
              </a:pathLst>
            </a:custGeom>
            <a:solidFill>
              <a:srgbClr val="EE8A5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497753" cy="159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5" id="55"/>
          <p:cNvSpPr/>
          <p:nvPr/>
        </p:nvSpPr>
        <p:spPr>
          <a:xfrm flipH="false" flipV="false" rot="0">
            <a:off x="12318978" y="5771783"/>
            <a:ext cx="1971245" cy="1874475"/>
          </a:xfrm>
          <a:custGeom>
            <a:avLst/>
            <a:gdLst/>
            <a:ahLst/>
            <a:cxnLst/>
            <a:rect r="r" b="b" t="t" l="l"/>
            <a:pathLst>
              <a:path h="1874475" w="1971245">
                <a:moveTo>
                  <a:pt x="0" y="0"/>
                </a:moveTo>
                <a:lnTo>
                  <a:pt x="1971245" y="0"/>
                </a:lnTo>
                <a:lnTo>
                  <a:pt x="1971245" y="1874475"/>
                </a:lnTo>
                <a:lnTo>
                  <a:pt x="0" y="18744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1316863">
            <a:off x="16764578" y="4202348"/>
            <a:ext cx="1188049" cy="1921844"/>
          </a:xfrm>
          <a:custGeom>
            <a:avLst/>
            <a:gdLst/>
            <a:ahLst/>
            <a:cxnLst/>
            <a:rect r="r" b="b" t="t" l="l"/>
            <a:pathLst>
              <a:path h="1921844" w="1188049">
                <a:moveTo>
                  <a:pt x="0" y="0"/>
                </a:moveTo>
                <a:lnTo>
                  <a:pt x="1188049" y="0"/>
                </a:lnTo>
                <a:lnTo>
                  <a:pt x="1188049" y="1921844"/>
                </a:lnTo>
                <a:lnTo>
                  <a:pt x="0" y="192184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7" id="57"/>
          <p:cNvSpPr txBox="true"/>
          <p:nvPr/>
        </p:nvSpPr>
        <p:spPr>
          <a:xfrm rot="0">
            <a:off x="9191973" y="3564193"/>
            <a:ext cx="277805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50"/>
              </a:lnSpc>
              <a:spcBef>
                <a:spcPct val="0"/>
              </a:spcBef>
            </a:pPr>
            <a:r>
              <a:rPr lang="en-US" sz="1500">
                <a:solidFill>
                  <a:srgbClr val="1C3249"/>
                </a:solidFill>
                <a:latin typeface="Open Sauce Bold"/>
              </a:rPr>
              <a:t>Producing errors with GAN and other resources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9985694" y="4483739"/>
            <a:ext cx="1092857" cy="1092857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4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2825453" y="6119531"/>
            <a:ext cx="1092857" cy="1092857"/>
            <a:chOff x="0" y="0"/>
            <a:chExt cx="812800" cy="8128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4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5607404" y="4483739"/>
            <a:ext cx="1092857" cy="1092857"/>
            <a:chOff x="0" y="0"/>
            <a:chExt cx="8128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AF4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10227242" y="4638846"/>
            <a:ext cx="707516" cy="707516"/>
          </a:xfrm>
          <a:custGeom>
            <a:avLst/>
            <a:gdLst/>
            <a:ahLst/>
            <a:cxnLst/>
            <a:rect r="r" b="b" t="t" l="l"/>
            <a:pathLst>
              <a:path h="707516" w="707516">
                <a:moveTo>
                  <a:pt x="0" y="0"/>
                </a:moveTo>
                <a:lnTo>
                  <a:pt x="707516" y="0"/>
                </a:lnTo>
                <a:lnTo>
                  <a:pt x="707516" y="707515"/>
                </a:lnTo>
                <a:lnTo>
                  <a:pt x="0" y="70751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15821943" y="4676410"/>
            <a:ext cx="663778" cy="707516"/>
          </a:xfrm>
          <a:custGeom>
            <a:avLst/>
            <a:gdLst/>
            <a:ahLst/>
            <a:cxnLst/>
            <a:rect r="r" b="b" t="t" l="l"/>
            <a:pathLst>
              <a:path h="707516" w="663778">
                <a:moveTo>
                  <a:pt x="0" y="0"/>
                </a:moveTo>
                <a:lnTo>
                  <a:pt x="663779" y="0"/>
                </a:lnTo>
                <a:lnTo>
                  <a:pt x="663779" y="707515"/>
                </a:lnTo>
                <a:lnTo>
                  <a:pt x="0" y="70751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13115889" y="6230729"/>
            <a:ext cx="511984" cy="707516"/>
          </a:xfrm>
          <a:custGeom>
            <a:avLst/>
            <a:gdLst/>
            <a:ahLst/>
            <a:cxnLst/>
            <a:rect r="r" b="b" t="t" l="l"/>
            <a:pathLst>
              <a:path h="707516" w="511984">
                <a:moveTo>
                  <a:pt x="0" y="0"/>
                </a:moveTo>
                <a:lnTo>
                  <a:pt x="511985" y="0"/>
                </a:lnTo>
                <a:lnTo>
                  <a:pt x="511985" y="707516"/>
                </a:lnTo>
                <a:lnTo>
                  <a:pt x="0" y="70751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0" id="70"/>
          <p:cNvSpPr txBox="true"/>
          <p:nvPr/>
        </p:nvSpPr>
        <p:spPr>
          <a:xfrm rot="0">
            <a:off x="14772674" y="3870372"/>
            <a:ext cx="2778055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50"/>
              </a:lnSpc>
              <a:spcBef>
                <a:spcPct val="0"/>
              </a:spcBef>
            </a:pPr>
            <a:r>
              <a:rPr lang="en-US" sz="1500">
                <a:solidFill>
                  <a:srgbClr val="1C3249"/>
                </a:solidFill>
                <a:latin typeface="Open Sauce Bold"/>
              </a:rPr>
              <a:t>Object detection Pipeline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2450445" y="7751151"/>
            <a:ext cx="1842873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950"/>
              </a:lnSpc>
              <a:spcBef>
                <a:spcPct val="0"/>
              </a:spcBef>
            </a:pPr>
            <a:r>
              <a:rPr lang="en-US" sz="1500">
                <a:solidFill>
                  <a:srgbClr val="1C3249"/>
                </a:solidFill>
                <a:latin typeface="Open Sauce Bold"/>
              </a:rPr>
              <a:t>Algorithm slection</a:t>
            </a:r>
          </a:p>
        </p:txBody>
      </p:sp>
      <p:sp>
        <p:nvSpPr>
          <p:cNvPr name="Freeform 72" id="72"/>
          <p:cNvSpPr/>
          <p:nvPr/>
        </p:nvSpPr>
        <p:spPr>
          <a:xfrm flipH="false" flipV="false" rot="0">
            <a:off x="17141132" y="7343708"/>
            <a:ext cx="4637582" cy="4114800"/>
          </a:xfrm>
          <a:custGeom>
            <a:avLst/>
            <a:gdLst/>
            <a:ahLst/>
            <a:cxnLst/>
            <a:rect r="r" b="b" t="t" l="l"/>
            <a:pathLst>
              <a:path h="4114800" w="4637582">
                <a:moveTo>
                  <a:pt x="0" y="0"/>
                </a:moveTo>
                <a:lnTo>
                  <a:pt x="4637582" y="0"/>
                </a:lnTo>
                <a:lnTo>
                  <a:pt x="46375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996118" cy="10954000"/>
            <a:chOff x="0" y="0"/>
            <a:chExt cx="1052475" cy="2885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2475" cy="2885004"/>
            </a:xfrm>
            <a:custGeom>
              <a:avLst/>
              <a:gdLst/>
              <a:ahLst/>
              <a:cxnLst/>
              <a:rect r="r" b="b" t="t" l="l"/>
              <a:pathLst>
                <a:path h="2885004" w="1052475">
                  <a:moveTo>
                    <a:pt x="0" y="0"/>
                  </a:moveTo>
                  <a:lnTo>
                    <a:pt x="1052475" y="0"/>
                  </a:lnTo>
                  <a:lnTo>
                    <a:pt x="1052475" y="2885004"/>
                  </a:lnTo>
                  <a:lnTo>
                    <a:pt x="0" y="2885004"/>
                  </a:lnTo>
                  <a:close/>
                </a:path>
              </a:pathLst>
            </a:custGeom>
            <a:solidFill>
              <a:srgbClr val="E2AD6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52475" cy="2923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0" y="1510628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0" y="3394941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0" y="7163566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468588" y="5698353"/>
            <a:ext cx="386914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MAIN TASK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8588" y="4041822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PROBLEM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8588" y="2118591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BACKGROUND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4350" y="504825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F2C33"/>
                </a:solidFill>
                <a:latin typeface="Oswald Bold"/>
              </a:rPr>
              <a:t>INTRODUCTION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514350" y="8973316"/>
            <a:ext cx="19974273" cy="1420979"/>
            <a:chOff x="0" y="0"/>
            <a:chExt cx="5260714" cy="3742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260714" cy="374250"/>
            </a:xfrm>
            <a:custGeom>
              <a:avLst/>
              <a:gdLst/>
              <a:ahLst/>
              <a:cxnLst/>
              <a:rect r="r" b="b" t="t" l="l"/>
              <a:pathLst>
                <a:path h="374250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90961" y="9096377"/>
            <a:ext cx="2937139" cy="1174856"/>
          </a:xfrm>
          <a:custGeom>
            <a:avLst/>
            <a:gdLst/>
            <a:ahLst/>
            <a:cxnLst/>
            <a:rect r="r" b="b" t="t" l="l"/>
            <a:pathLst>
              <a:path h="1174856" w="2937139">
                <a:moveTo>
                  <a:pt x="0" y="0"/>
                </a:moveTo>
                <a:lnTo>
                  <a:pt x="2937139" y="0"/>
                </a:lnTo>
                <a:lnTo>
                  <a:pt x="2937139" y="1174856"/>
                </a:lnTo>
                <a:lnTo>
                  <a:pt x="0" y="1174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028100" y="9095353"/>
            <a:ext cx="631155" cy="1106863"/>
          </a:xfrm>
          <a:custGeom>
            <a:avLst/>
            <a:gdLst/>
            <a:ahLst/>
            <a:cxnLst/>
            <a:rect r="r" b="b" t="t" l="l"/>
            <a:pathLst>
              <a:path h="1106863" w="631155">
                <a:moveTo>
                  <a:pt x="0" y="0"/>
                </a:moveTo>
                <a:lnTo>
                  <a:pt x="631156" y="0"/>
                </a:lnTo>
                <a:lnTo>
                  <a:pt x="631156" y="1106863"/>
                </a:lnTo>
                <a:lnTo>
                  <a:pt x="0" y="1106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857181" y="9096377"/>
            <a:ext cx="3670836" cy="1105839"/>
          </a:xfrm>
          <a:custGeom>
            <a:avLst/>
            <a:gdLst/>
            <a:ahLst/>
            <a:cxnLst/>
            <a:rect r="r" b="b" t="t" l="l"/>
            <a:pathLst>
              <a:path h="1105839" w="3670836">
                <a:moveTo>
                  <a:pt x="0" y="0"/>
                </a:moveTo>
                <a:lnTo>
                  <a:pt x="3670835" y="0"/>
                </a:lnTo>
                <a:lnTo>
                  <a:pt x="3670835" y="1105839"/>
                </a:lnTo>
                <a:lnTo>
                  <a:pt x="0" y="1105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430580" y="-1871027"/>
            <a:ext cx="3714840" cy="3742054"/>
          </a:xfrm>
          <a:custGeom>
            <a:avLst/>
            <a:gdLst/>
            <a:ahLst/>
            <a:cxnLst/>
            <a:rect r="r" b="b" t="t" l="l"/>
            <a:pathLst>
              <a:path h="3742054" w="3714840">
                <a:moveTo>
                  <a:pt x="0" y="0"/>
                </a:moveTo>
                <a:lnTo>
                  <a:pt x="3714840" y="0"/>
                </a:lnTo>
                <a:lnTo>
                  <a:pt x="3714840" y="3742054"/>
                </a:lnTo>
                <a:lnTo>
                  <a:pt x="0" y="3742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662232" y="1052397"/>
            <a:ext cx="11597068" cy="7063669"/>
          </a:xfrm>
          <a:custGeom>
            <a:avLst/>
            <a:gdLst/>
            <a:ahLst/>
            <a:cxnLst/>
            <a:rect r="r" b="b" t="t" l="l"/>
            <a:pathLst>
              <a:path h="7063669" w="11597068">
                <a:moveTo>
                  <a:pt x="0" y="0"/>
                </a:moveTo>
                <a:lnTo>
                  <a:pt x="11597068" y="0"/>
                </a:lnTo>
                <a:lnTo>
                  <a:pt x="11597068" y="7063669"/>
                </a:lnTo>
                <a:lnTo>
                  <a:pt x="0" y="70636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594437" y="2347191"/>
            <a:ext cx="9732658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2C33"/>
                </a:solidFill>
                <a:latin typeface="Quicksand Bold"/>
              </a:rPr>
              <a:t>Frequency of meetings? Ex: two, all three. 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2C33"/>
                </a:solidFill>
                <a:latin typeface="Quicksand Bold"/>
              </a:rPr>
              <a:t>Evaluation criteria for perfect work?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2C33"/>
                </a:solidFill>
                <a:latin typeface="Quicksand Bold"/>
              </a:rPr>
              <a:t>Thesis registration after approx. 60 days</a:t>
            </a:r>
          </a:p>
          <a:p>
            <a:pPr algn="ctr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F2C33"/>
                </a:solidFill>
                <a:latin typeface="Quicksand Bold"/>
              </a:rPr>
              <a:t>Disclaimer: Might ask strange questions, kindly bear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-93139" y="7099210"/>
            <a:ext cx="4089257" cy="1903362"/>
            <a:chOff x="0" y="0"/>
            <a:chExt cx="1077006" cy="50129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77006" cy="501297"/>
            </a:xfrm>
            <a:custGeom>
              <a:avLst/>
              <a:gdLst/>
              <a:ahLst/>
              <a:cxnLst/>
              <a:rect r="r" b="b" t="t" l="l"/>
              <a:pathLst>
                <a:path h="501297" w="1077006">
                  <a:moveTo>
                    <a:pt x="0" y="0"/>
                  </a:moveTo>
                  <a:lnTo>
                    <a:pt x="1077006" y="0"/>
                  </a:lnTo>
                  <a:lnTo>
                    <a:pt x="1077006" y="501297"/>
                  </a:lnTo>
                  <a:lnTo>
                    <a:pt x="0" y="501297"/>
                  </a:lnTo>
                  <a:close/>
                </a:path>
              </a:pathLst>
            </a:custGeom>
            <a:solidFill>
              <a:srgbClr val="0F2C3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077006" cy="539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3172896" y="8116066"/>
            <a:ext cx="855204" cy="886507"/>
          </a:xfrm>
          <a:custGeom>
            <a:avLst/>
            <a:gdLst/>
            <a:ahLst/>
            <a:cxnLst/>
            <a:rect r="r" b="b" t="t" l="l"/>
            <a:pathLst>
              <a:path h="886507" w="855204">
                <a:moveTo>
                  <a:pt x="0" y="0"/>
                </a:moveTo>
                <a:lnTo>
                  <a:pt x="855204" y="0"/>
                </a:lnTo>
                <a:lnTo>
                  <a:pt x="855204" y="886506"/>
                </a:lnTo>
                <a:lnTo>
                  <a:pt x="0" y="886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68588" y="7687441"/>
            <a:ext cx="514788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swald Bold"/>
              </a:rPr>
              <a:t>NEXT STEP</a:t>
            </a:r>
          </a:p>
        </p:txBody>
      </p:sp>
      <p:sp>
        <p:nvSpPr>
          <p:cNvPr name="AutoShape 26" id="26"/>
          <p:cNvSpPr/>
          <p:nvPr/>
        </p:nvSpPr>
        <p:spPr>
          <a:xfrm>
            <a:off x="31982" y="5124053"/>
            <a:ext cx="3996118" cy="0"/>
          </a:xfrm>
          <a:prstGeom prst="line">
            <a:avLst/>
          </a:prstGeom>
          <a:ln cap="flat" w="38100">
            <a:solidFill>
              <a:srgbClr val="0F2C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2984203" y="9159857"/>
            <a:ext cx="4947177" cy="711157"/>
          </a:xfrm>
          <a:custGeom>
            <a:avLst/>
            <a:gdLst/>
            <a:ahLst/>
            <a:cxnLst/>
            <a:rect r="r" b="b" t="t" l="l"/>
            <a:pathLst>
              <a:path h="711157" w="4947177">
                <a:moveTo>
                  <a:pt x="0" y="0"/>
                </a:moveTo>
                <a:lnTo>
                  <a:pt x="4947177" y="0"/>
                </a:lnTo>
                <a:lnTo>
                  <a:pt x="4947177" y="711157"/>
                </a:lnTo>
                <a:lnTo>
                  <a:pt x="0" y="7111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18527" y="119191"/>
            <a:ext cx="3134223" cy="3014552"/>
          </a:xfrm>
          <a:custGeom>
            <a:avLst/>
            <a:gdLst/>
            <a:ahLst/>
            <a:cxnLst/>
            <a:rect r="r" b="b" t="t" l="l"/>
            <a:pathLst>
              <a:path h="3014552" w="3134223">
                <a:moveTo>
                  <a:pt x="0" y="0"/>
                </a:moveTo>
                <a:lnTo>
                  <a:pt x="3134223" y="0"/>
                </a:lnTo>
                <a:lnTo>
                  <a:pt x="3134223" y="3014553"/>
                </a:lnTo>
                <a:lnTo>
                  <a:pt x="0" y="3014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97154" y="392556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29160" y="-2115587"/>
            <a:ext cx="3714840" cy="3742054"/>
          </a:xfrm>
          <a:custGeom>
            <a:avLst/>
            <a:gdLst/>
            <a:ahLst/>
            <a:cxnLst/>
            <a:rect r="r" b="b" t="t" l="l"/>
            <a:pathLst>
              <a:path h="3742054" w="3714840">
                <a:moveTo>
                  <a:pt x="0" y="0"/>
                </a:moveTo>
                <a:lnTo>
                  <a:pt x="3714840" y="0"/>
                </a:lnTo>
                <a:lnTo>
                  <a:pt x="3714840" y="3742054"/>
                </a:lnTo>
                <a:lnTo>
                  <a:pt x="0" y="3742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94516" y="6698674"/>
            <a:ext cx="2441759" cy="404000"/>
          </a:xfrm>
          <a:custGeom>
            <a:avLst/>
            <a:gdLst/>
            <a:ahLst/>
            <a:cxnLst/>
            <a:rect r="r" b="b" t="t" l="l"/>
            <a:pathLst>
              <a:path h="404000" w="2441759">
                <a:moveTo>
                  <a:pt x="0" y="0"/>
                </a:moveTo>
                <a:lnTo>
                  <a:pt x="2441759" y="0"/>
                </a:lnTo>
                <a:lnTo>
                  <a:pt x="2441759" y="404000"/>
                </a:lnTo>
                <a:lnTo>
                  <a:pt x="0" y="404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69473" y="2582533"/>
            <a:ext cx="11749054" cy="178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0443">
                <a:solidFill>
                  <a:srgbClr val="0F2C33"/>
                </a:solidFill>
                <a:latin typeface="Oswald Bold"/>
              </a:rPr>
              <a:t>THANK YOU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576611" y="8353252"/>
            <a:ext cx="19974273" cy="1420979"/>
            <a:chOff x="0" y="0"/>
            <a:chExt cx="5260714" cy="374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260714" cy="374250"/>
            </a:xfrm>
            <a:custGeom>
              <a:avLst/>
              <a:gdLst/>
              <a:ahLst/>
              <a:cxnLst/>
              <a:rect r="r" b="b" t="t" l="l"/>
              <a:pathLst>
                <a:path h="374250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8476313"/>
            <a:ext cx="2937139" cy="1174856"/>
          </a:xfrm>
          <a:custGeom>
            <a:avLst/>
            <a:gdLst/>
            <a:ahLst/>
            <a:cxnLst/>
            <a:rect r="r" b="b" t="t" l="l"/>
            <a:pathLst>
              <a:path h="1174856" w="2937139">
                <a:moveTo>
                  <a:pt x="0" y="0"/>
                </a:moveTo>
                <a:lnTo>
                  <a:pt x="2937139" y="0"/>
                </a:lnTo>
                <a:lnTo>
                  <a:pt x="2937139" y="1174856"/>
                </a:lnTo>
                <a:lnTo>
                  <a:pt x="0" y="1174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65839" y="8544306"/>
            <a:ext cx="631155" cy="1106863"/>
          </a:xfrm>
          <a:custGeom>
            <a:avLst/>
            <a:gdLst/>
            <a:ahLst/>
            <a:cxnLst/>
            <a:rect r="r" b="b" t="t" l="l"/>
            <a:pathLst>
              <a:path h="1106863" w="631155">
                <a:moveTo>
                  <a:pt x="0" y="0"/>
                </a:moveTo>
                <a:lnTo>
                  <a:pt x="631156" y="0"/>
                </a:lnTo>
                <a:lnTo>
                  <a:pt x="631156" y="1106863"/>
                </a:lnTo>
                <a:lnTo>
                  <a:pt x="0" y="11068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94920" y="8476313"/>
            <a:ext cx="3670836" cy="1105839"/>
          </a:xfrm>
          <a:custGeom>
            <a:avLst/>
            <a:gdLst/>
            <a:ahLst/>
            <a:cxnLst/>
            <a:rect r="r" b="b" t="t" l="l"/>
            <a:pathLst>
              <a:path h="1105839" w="3670836">
                <a:moveTo>
                  <a:pt x="0" y="0"/>
                </a:moveTo>
                <a:lnTo>
                  <a:pt x="3670836" y="0"/>
                </a:lnTo>
                <a:lnTo>
                  <a:pt x="3670836" y="1105840"/>
                </a:lnTo>
                <a:lnTo>
                  <a:pt x="0" y="11058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15395" y="8708163"/>
            <a:ext cx="4947177" cy="711157"/>
          </a:xfrm>
          <a:custGeom>
            <a:avLst/>
            <a:gdLst/>
            <a:ahLst/>
            <a:cxnLst/>
            <a:rect r="r" b="b" t="t" l="l"/>
            <a:pathLst>
              <a:path h="711157" w="4947177">
                <a:moveTo>
                  <a:pt x="0" y="0"/>
                </a:moveTo>
                <a:lnTo>
                  <a:pt x="4947177" y="0"/>
                </a:lnTo>
                <a:lnTo>
                  <a:pt x="4947177" y="711156"/>
                </a:lnTo>
                <a:lnTo>
                  <a:pt x="0" y="71115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DAF2pl2Qxlc</dc:identifier>
  <dcterms:modified xsi:type="dcterms:W3CDTF">2011-08-01T06:04:30Z</dcterms:modified>
  <cp:revision>1</cp:revision>
  <dc:title>Powerpoint_Fakultät_IV.pptx</dc:title>
</cp:coreProperties>
</file>